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91" r:id="rId5"/>
    <p:sldId id="422" r:id="rId6"/>
    <p:sldId id="429" r:id="rId7"/>
    <p:sldId id="437" r:id="rId8"/>
    <p:sldId id="438" r:id="rId9"/>
    <p:sldId id="439" r:id="rId10"/>
    <p:sldId id="440" r:id="rId11"/>
    <p:sldId id="427" r:id="rId12"/>
    <p:sldId id="443" r:id="rId13"/>
    <p:sldId id="431" r:id="rId14"/>
    <p:sldId id="441" r:id="rId15"/>
    <p:sldId id="442" r:id="rId16"/>
    <p:sldId id="436" r:id="rId17"/>
    <p:sldId id="433" r:id="rId18"/>
  </p:sldIdLst>
  <p:sldSz cx="9144000" cy="6858000" type="screen4x3"/>
  <p:notesSz cx="6797675" cy="9926638"/>
  <p:defaultTextStyle>
    <a:defPPr>
      <a:defRPr lang="nl-BE"/>
    </a:defPPr>
    <a:lvl1pPr marL="0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1422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2845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4268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85690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07112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28535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49957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71379" algn="l" defTabSz="84284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haeghe, Ward" initials="wv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 autoAdjust="0"/>
    <p:restoredTop sz="89520" autoAdjust="0"/>
  </p:normalViewPr>
  <p:slideViewPr>
    <p:cSldViewPr showGuides="1">
      <p:cViewPr>
        <p:scale>
          <a:sx n="50" d="100"/>
          <a:sy n="50" d="100"/>
        </p:scale>
        <p:origin x="-2904" y="-1002"/>
      </p:cViewPr>
      <p:guideLst>
        <p:guide orient="horz" pos="300"/>
        <p:guide orient="horz" pos="3884"/>
        <p:guide orient="horz" pos="2161"/>
        <p:guide orient="horz" pos="1115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76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654E-5F12-4B91-8EAD-BEF9928A628A}" type="datetimeFigureOut">
              <a:rPr lang="nl-BE" smtClean="0"/>
              <a:t>9/01/2015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5C1F-9CA4-4177-B055-FC3EADA665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942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32AA-2A6B-4E8F-8F45-E9ABB38AE40B}" type="datetimeFigureOut">
              <a:rPr lang="nl-BE" smtClean="0"/>
              <a:t>9/01/2015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951C-60BE-466B-9D77-9ADE1390DD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12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1422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2845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64268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85690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07112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28535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49957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71379" algn="l" defTabSz="84284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42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hopen we na dit jaar te staan met de samenwerking?</a:t>
            </a:r>
            <a:endParaRPr lang="nl-BE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951C-60BE-466B-9D77-9ADE1390DDC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074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42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eerste resultaat </a:t>
            </a:r>
            <a:r>
              <a:rPr lang="nl-BE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betrokken</a:t>
            </a:r>
            <a:r>
              <a:rPr lang="nl-BE" sz="11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doelgroepen en administraties en lokale besturen weten</a:t>
            </a:r>
            <a:endParaRPr lang="nl-BE" i="1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r>
              <a:rPr lang="nl-BE" dirty="0" smtClean="0"/>
              <a:t>-Wat zijn doelen per SBZ, per deelgebied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951C-60BE-466B-9D77-9ADE1390DDC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93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tweede resultaat </a:t>
            </a:r>
            <a:r>
              <a:rPr lang="nl-BE" sz="11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BE" dirty="0" smtClean="0"/>
              <a:t>Wat doen ANB en Natuurverenigingen = sterkste schouders nu al op het terrein </a:t>
            </a:r>
          </a:p>
          <a:p>
            <a:pPr marL="0" marR="0" indent="0" algn="l" defTabSz="842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1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842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de verschillende doelgroepen en actoren op de hoogte zijn van wat er al gebeurt via ANB en de </a:t>
            </a:r>
            <a:r>
              <a:rPr lang="nl-NL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terreinbeherende</a:t>
            </a:r>
            <a:r>
              <a:rPr lang="nl-NL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organisaties om de END’ s te realiseren. Het zal het duidelijk worden wat de verschillende uitdagingen en doelen zijn die geland zijn in de verschillende </a:t>
            </a:r>
            <a:r>
              <a:rPr lang="nl-NL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SBZ’s</a:t>
            </a:r>
            <a:endParaRPr lang="nl-NL" sz="11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 mogelijke </a:t>
            </a:r>
            <a:r>
              <a:rPr lang="nl-BE" sz="11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i="1" dirty="0" smtClean="0"/>
              <a:t>samenwerking verkennen en nieuwe engagementen capteren</a:t>
            </a:r>
          </a:p>
          <a:p>
            <a:endParaRPr lang="nl-BE" sz="11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dat we van elkaar weten wat de mogelijkheden zijn om samen te werken en waar er nog overleg over moet gehouden worden</a:t>
            </a:r>
            <a:r>
              <a:rPr lang="nl-BE" sz="11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wat de nodige acties zijn om deze te realiseren op termijn.</a:t>
            </a:r>
            <a:endParaRPr lang="nl-BE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1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Finaal zullen deze engagementen hun weg vinden in een managementplan dat lokaal wordt opgemaakt en op Vlaams niveau bekrachtigd wordt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951C-60BE-466B-9D77-9ADE1390DDC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93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-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9" y="3682471"/>
            <a:ext cx="8353424" cy="1338489"/>
          </a:xfrm>
          <a:noFill/>
        </p:spPr>
        <p:txBody>
          <a:bodyPr anchor="b"/>
          <a:lstStyle>
            <a:lvl1pPr algn="r">
              <a:defRPr cap="none" baseline="0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347913" y="5066081"/>
            <a:ext cx="6400801" cy="488115"/>
          </a:xfrm>
        </p:spPr>
        <p:txBody>
          <a:bodyPr wrap="square">
            <a:spAutoFit/>
          </a:bodyPr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2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9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in te vullen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3727730"/>
          </a:xfrm>
          <a:prstGeom prst="rect">
            <a:avLst/>
          </a:prstGeom>
        </p:spPr>
      </p:pic>
      <p:pic>
        <p:nvPicPr>
          <p:cNvPr id="10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7" y="6021360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1" y="6165381"/>
            <a:ext cx="504071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4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90" y="1052736"/>
            <a:ext cx="3070225" cy="93610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476253"/>
            <a:ext cx="5173663" cy="56499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95290" y="1988842"/>
            <a:ext cx="3070225" cy="4137323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421422" indent="0">
              <a:buNone/>
              <a:defRPr sz="1100"/>
            </a:lvl2pPr>
            <a:lvl3pPr marL="842845" indent="0">
              <a:buNone/>
              <a:defRPr sz="900"/>
            </a:lvl3pPr>
            <a:lvl4pPr marL="1264268" indent="0">
              <a:buNone/>
              <a:defRPr sz="800"/>
            </a:lvl4pPr>
            <a:lvl5pPr marL="1685690" indent="0">
              <a:buNone/>
              <a:defRPr sz="800"/>
            </a:lvl5pPr>
            <a:lvl6pPr marL="2107112" indent="0">
              <a:buNone/>
              <a:defRPr sz="800"/>
            </a:lvl6pPr>
            <a:lvl7pPr marL="2528535" indent="0">
              <a:buNone/>
              <a:defRPr sz="800"/>
            </a:lvl7pPr>
            <a:lvl8pPr marL="2949957" indent="0">
              <a:buNone/>
              <a:defRPr sz="800"/>
            </a:lvl8pPr>
            <a:lvl9pPr marL="3371379" indent="0">
              <a:buNone/>
              <a:defRPr sz="800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8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395290" y="1757366"/>
            <a:ext cx="8353424" cy="4408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BE" dirty="0" smtClean="0"/>
              <a:t>Klik op het pictogram om een tabel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08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" y="1"/>
            <a:ext cx="9144000" cy="4957011"/>
          </a:xfrm>
        </p:spPr>
        <p:txBody>
          <a:bodyPr/>
          <a:lstStyle>
            <a:lvl1pPr marL="0" indent="0">
              <a:buNone/>
              <a:defRPr sz="3000"/>
            </a:lvl1pPr>
            <a:lvl2pPr marL="421422" indent="0">
              <a:buNone/>
              <a:defRPr sz="2600"/>
            </a:lvl2pPr>
            <a:lvl3pPr marL="842845" indent="0">
              <a:buNone/>
              <a:defRPr sz="2200"/>
            </a:lvl3pPr>
            <a:lvl4pPr marL="1264268" indent="0">
              <a:buNone/>
              <a:defRPr sz="1800"/>
            </a:lvl4pPr>
            <a:lvl5pPr marL="1685690" indent="0">
              <a:buNone/>
              <a:defRPr sz="1800"/>
            </a:lvl5pPr>
            <a:lvl6pPr marL="2107112" indent="0">
              <a:buNone/>
              <a:defRPr sz="1800"/>
            </a:lvl6pPr>
            <a:lvl7pPr marL="2528535" indent="0">
              <a:buNone/>
              <a:defRPr sz="1800"/>
            </a:lvl7pPr>
            <a:lvl8pPr marL="2949957" indent="0">
              <a:buNone/>
              <a:defRPr sz="1800"/>
            </a:lvl8pPr>
            <a:lvl9pPr marL="3371379" indent="0">
              <a:buNone/>
              <a:defRPr sz="1800"/>
            </a:lvl9pPr>
          </a:lstStyle>
          <a:p>
            <a:r>
              <a:rPr lang="nl-BE" dirty="0" smtClean="0"/>
              <a:t>Klik op het pictogram om een afbeelding in te 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9" y="4969049"/>
            <a:ext cx="6956426" cy="457193"/>
          </a:xfrm>
        </p:spPr>
        <p:txBody>
          <a:bodyPr anchor="t"/>
          <a:lstStyle>
            <a:lvl1pPr algn="l">
              <a:defRPr sz="1800" b="1"/>
            </a:lvl1pPr>
          </a:lstStyle>
          <a:p>
            <a:r>
              <a:rPr lang="nl-NL" dirty="0" smtClean="0"/>
              <a:t>Klik om het opschrift te bewerken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9" y="5450307"/>
            <a:ext cx="6956426" cy="62563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21422" indent="0">
              <a:buNone/>
              <a:defRPr sz="1100"/>
            </a:lvl2pPr>
            <a:lvl3pPr marL="842845" indent="0">
              <a:buNone/>
              <a:defRPr sz="900"/>
            </a:lvl3pPr>
            <a:lvl4pPr marL="1264268" indent="0">
              <a:buNone/>
              <a:defRPr sz="800"/>
            </a:lvl4pPr>
            <a:lvl5pPr marL="1685690" indent="0">
              <a:buNone/>
              <a:defRPr sz="800"/>
            </a:lvl5pPr>
            <a:lvl6pPr marL="2107112" indent="0">
              <a:buNone/>
              <a:defRPr sz="800"/>
            </a:lvl6pPr>
            <a:lvl7pPr marL="2528535" indent="0">
              <a:buNone/>
              <a:defRPr sz="800"/>
            </a:lvl7pPr>
            <a:lvl8pPr marL="2949957" indent="0">
              <a:buNone/>
              <a:defRPr sz="800"/>
            </a:lvl8pPr>
            <a:lvl9pPr marL="3371379" indent="0">
              <a:buNone/>
              <a:defRPr sz="800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7" y="6021360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1" y="6165381"/>
            <a:ext cx="504071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0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fon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4572002" y="-100"/>
            <a:ext cx="4176712" cy="5967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84" tIns="42142" rIns="84284" bIns="42142" rtlCol="0" anchor="ctr"/>
          <a:lstStyle/>
          <a:p>
            <a:pPr algn="ctr"/>
            <a:endParaRPr lang="nl-B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1" y="3789040"/>
            <a:ext cx="4176713" cy="509141"/>
          </a:xfrm>
        </p:spPr>
        <p:txBody>
          <a:bodyPr anchor="ctr"/>
          <a:lstStyle>
            <a:lvl1pPr algn="ctr">
              <a:defRPr sz="1700">
                <a:solidFill>
                  <a:schemeClr val="accent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572002" y="476673"/>
            <a:ext cx="4176713" cy="1584177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titel van de presentatie in te vullen</a:t>
            </a:r>
            <a:endParaRPr lang="nl-BE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2" y="2204867"/>
            <a:ext cx="4176712" cy="1439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Klik om de gegevens van de presentator in te vullen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2" y="5048199"/>
            <a:ext cx="4176712" cy="936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Agentschap voor Natuur en Bos </a:t>
            </a:r>
            <a:br>
              <a:rPr lang="nl-BE" dirty="0" smtClean="0"/>
            </a:br>
            <a:r>
              <a:rPr lang="nl-BE" dirty="0" smtClean="0"/>
              <a:t>Koning Albert II-laan 20 bus 8 </a:t>
            </a:r>
            <a:br>
              <a:rPr lang="nl-BE" dirty="0" smtClean="0"/>
            </a:br>
            <a:r>
              <a:rPr lang="nl-BE" dirty="0" smtClean="0"/>
              <a:t>1000 Brussel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0" y="2636914"/>
            <a:ext cx="3744663" cy="1164880"/>
          </a:xfrm>
          <a:prstGeom prst="rect">
            <a:avLst/>
          </a:prstGeom>
        </p:spPr>
      </p:pic>
      <p:pic>
        <p:nvPicPr>
          <p:cNvPr id="14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1" y="6165381"/>
            <a:ext cx="504071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0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-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9" y="3682471"/>
            <a:ext cx="8353424" cy="1338489"/>
          </a:xfrm>
          <a:noFill/>
        </p:spPr>
        <p:txBody>
          <a:bodyPr anchor="b"/>
          <a:lstStyle>
            <a:lvl1pPr algn="r">
              <a:defRPr cap="none" baseline="0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347913" y="5066081"/>
            <a:ext cx="6400801" cy="488115"/>
          </a:xfrm>
        </p:spPr>
        <p:txBody>
          <a:bodyPr wrap="square">
            <a:spAutoFit/>
          </a:bodyPr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2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9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in te vullen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3696900"/>
          </a:xfrm>
          <a:prstGeom prst="rect">
            <a:avLst/>
          </a:prstGeom>
        </p:spPr>
      </p:pic>
      <p:pic>
        <p:nvPicPr>
          <p:cNvPr id="10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7" y="6048564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1" y="6165380"/>
            <a:ext cx="489668" cy="3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-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289" y="3682471"/>
            <a:ext cx="8353424" cy="1338489"/>
          </a:xfrm>
          <a:noFill/>
        </p:spPr>
        <p:txBody>
          <a:bodyPr anchor="b"/>
          <a:lstStyle>
            <a:lvl1pPr algn="r">
              <a:defRPr cap="none" baseline="0"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347913" y="5066081"/>
            <a:ext cx="6400801" cy="488115"/>
          </a:xfrm>
        </p:spPr>
        <p:txBody>
          <a:bodyPr wrap="square">
            <a:spAutoFit/>
          </a:bodyPr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2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9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in te vullen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82"/>
          <a:stretch/>
        </p:blipFill>
        <p:spPr>
          <a:xfrm>
            <a:off x="1" y="2"/>
            <a:ext cx="9144000" cy="3695748"/>
          </a:xfrm>
          <a:prstGeom prst="rect">
            <a:avLst/>
          </a:prstGeom>
        </p:spPr>
      </p:pic>
      <p:pic>
        <p:nvPicPr>
          <p:cNvPr id="12" name="Picture 4" descr="D:\Gebruikersgegevens\panisje\Documents\varia\grafisch\ANB onderdelen nieuwe ppt 2011\ANB logo ligge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7" y="6048564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Gebruikersgegevens\panisje\Documents\varia\grafisch\ANB onderdelen nieuwe ppt 2011\leeuwVO-G+G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1" y="6165380"/>
            <a:ext cx="489668" cy="3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7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gemen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683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90" y="4406901"/>
            <a:ext cx="8353424" cy="1362075"/>
          </a:xfrm>
        </p:spPr>
        <p:txBody>
          <a:bodyPr anchor="t">
            <a:normAutofit/>
          </a:bodyPr>
          <a:lstStyle>
            <a:lvl1pPr algn="r">
              <a:defRPr sz="3300" b="1" cap="none" baseline="0"/>
            </a:lvl1pPr>
          </a:lstStyle>
          <a:p>
            <a:r>
              <a:rPr lang="nl-NL" dirty="0" smtClean="0"/>
              <a:t>Klik om de tussentitel in te vullen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290" y="2906714"/>
            <a:ext cx="8353424" cy="1500187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  <a:lvl2pPr marL="4214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28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42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5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71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85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99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13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gemene dia -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395288" y="1600202"/>
            <a:ext cx="4100512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1600202"/>
            <a:ext cx="4100513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42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gemene dia 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881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ne dia 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60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289" y="1535113"/>
            <a:ext cx="4102100" cy="639762"/>
          </a:xfrm>
        </p:spPr>
        <p:txBody>
          <a:bodyPr anchor="b"/>
          <a:lstStyle>
            <a:lvl1pPr marL="0" indent="0">
              <a:buNone/>
              <a:defRPr sz="2200" b="1" baseline="0"/>
            </a:lvl1pPr>
            <a:lvl2pPr marL="421422" indent="0">
              <a:buNone/>
              <a:defRPr sz="1800" b="1"/>
            </a:lvl2pPr>
            <a:lvl3pPr marL="842845" indent="0">
              <a:buNone/>
              <a:defRPr sz="1700" b="1"/>
            </a:lvl3pPr>
            <a:lvl4pPr marL="1264268" indent="0">
              <a:buNone/>
              <a:defRPr sz="1500" b="1"/>
            </a:lvl4pPr>
            <a:lvl5pPr marL="1685690" indent="0">
              <a:buNone/>
              <a:defRPr sz="1500" b="1"/>
            </a:lvl5pPr>
            <a:lvl6pPr marL="2107112" indent="0">
              <a:buNone/>
              <a:defRPr sz="1500" b="1"/>
            </a:lvl6pPr>
            <a:lvl7pPr marL="2528535" indent="0">
              <a:buNone/>
              <a:defRPr sz="1500" b="1"/>
            </a:lvl7pPr>
            <a:lvl8pPr marL="2949957" indent="0">
              <a:buNone/>
              <a:defRPr sz="1500" b="1"/>
            </a:lvl8pPr>
            <a:lvl9pPr marL="3371379" indent="0">
              <a:buNone/>
              <a:defRPr sz="1500" b="1"/>
            </a:lvl9pPr>
          </a:lstStyle>
          <a:p>
            <a:pPr lvl="0"/>
            <a:r>
              <a:rPr lang="nl-NL" dirty="0" smtClean="0"/>
              <a:t>Klik om de ondertitel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395289" y="2174875"/>
            <a:ext cx="4102100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 marL="1076969" indent="-234124"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10368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422" indent="0">
              <a:buNone/>
              <a:defRPr sz="1800" b="1"/>
            </a:lvl2pPr>
            <a:lvl3pPr marL="842845" indent="0">
              <a:buNone/>
              <a:defRPr sz="1700" b="1"/>
            </a:lvl3pPr>
            <a:lvl4pPr marL="1264268" indent="0">
              <a:buNone/>
              <a:defRPr sz="1500" b="1"/>
            </a:lvl4pPr>
            <a:lvl5pPr marL="1685690" indent="0">
              <a:buNone/>
              <a:defRPr sz="1500" b="1"/>
            </a:lvl5pPr>
            <a:lvl6pPr marL="2107112" indent="0">
              <a:buNone/>
              <a:defRPr sz="1500" b="1"/>
            </a:lvl6pPr>
            <a:lvl7pPr marL="2528535" indent="0">
              <a:buNone/>
              <a:defRPr sz="1500" b="1"/>
            </a:lvl7pPr>
            <a:lvl8pPr marL="2949957" indent="0">
              <a:buNone/>
              <a:defRPr sz="1500" b="1"/>
            </a:lvl8pPr>
            <a:lvl9pPr marL="3371379" indent="0">
              <a:buNone/>
              <a:defRPr sz="1500" b="1"/>
            </a:lvl9pPr>
          </a:lstStyle>
          <a:p>
            <a:pPr lvl="0"/>
            <a:r>
              <a:rPr lang="nl-NL" dirty="0" smtClean="0"/>
              <a:t>Klik om de ondertitel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10368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 marL="1076969" indent="-234124"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916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-2321"/>
            <a:ext cx="9144000" cy="121310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290" y="485801"/>
            <a:ext cx="8353424" cy="1143000"/>
          </a:xfrm>
          <a:prstGeom prst="rect">
            <a:avLst/>
          </a:prstGeom>
        </p:spPr>
        <p:txBody>
          <a:bodyPr vert="horz" lIns="84284" tIns="42142" rIns="84284" bIns="42142" rtlCol="0" anchor="b">
            <a:normAutofit/>
          </a:bodyPr>
          <a:lstStyle/>
          <a:p>
            <a:r>
              <a:rPr lang="nl-NL" dirty="0" smtClean="0"/>
              <a:t>Klik om de titel in te vullen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290" y="1772817"/>
            <a:ext cx="8353424" cy="4353347"/>
          </a:xfrm>
          <a:prstGeom prst="rect">
            <a:avLst/>
          </a:prstGeom>
        </p:spPr>
        <p:txBody>
          <a:bodyPr vert="horz" lIns="84284" tIns="42142" rIns="84284" bIns="42142" rtlCol="0">
            <a:normAutofit/>
          </a:bodyPr>
          <a:lstStyle/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150368" y="6165307"/>
            <a:ext cx="1053480" cy="365125"/>
          </a:xfrm>
          <a:prstGeom prst="rect">
            <a:avLst/>
          </a:prstGeom>
        </p:spPr>
        <p:txBody>
          <a:bodyPr vert="horz" lIns="84284" tIns="42142" rIns="84284" bIns="42142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75857" y="6160222"/>
            <a:ext cx="4464496" cy="365125"/>
          </a:xfrm>
          <a:prstGeom prst="rect">
            <a:avLst/>
          </a:prstGeom>
        </p:spPr>
        <p:txBody>
          <a:bodyPr vert="horz" lIns="84284" tIns="42142" rIns="84284" bIns="42142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802016" y="6160222"/>
            <a:ext cx="514401" cy="365125"/>
          </a:xfrm>
          <a:prstGeom prst="rect">
            <a:avLst/>
          </a:prstGeom>
        </p:spPr>
        <p:txBody>
          <a:bodyPr vert="horz" lIns="84284" tIns="42142" rIns="84284" bIns="42142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B68E91C-D2D7-49F2-8F01-45953FBE49B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Picture 4" descr="D:\Gebruikersgegevens\panisje\Documents\varia\grafisch\ANB onderdelen nieuwe ppt 2011\ANB logo liggend 300dpi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7" y="6021360"/>
            <a:ext cx="1764215" cy="5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Gebruikersgegevens\panisje\Documents\varia\grafisch\ANB onderdelen nieuwe ppt 2011\leeuwVO-G+G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21" y="6165381"/>
            <a:ext cx="504071" cy="3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9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3" r:id="rId9"/>
    <p:sldLayoutId id="2147483656" r:id="rId10"/>
    <p:sldLayoutId id="2147483663" r:id="rId11"/>
    <p:sldLayoutId id="2147483657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842845" rtl="0" eaLnBrk="1" latinLnBrk="0" hangingPunct="1">
        <a:spcBef>
          <a:spcPct val="0"/>
        </a:spcBef>
        <a:buNone/>
        <a:defRPr sz="3700" b="0" kern="1200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16067" indent="-316067" algn="l" defTabSz="842845" rtl="0" eaLnBrk="1" latinLnBrk="0" hangingPunct="1">
        <a:spcBef>
          <a:spcPct val="20000"/>
        </a:spcBef>
        <a:buClr>
          <a:schemeClr val="tx2"/>
        </a:buClr>
        <a:buFontTx/>
        <a:buBlip>
          <a:blip r:embed="rId18"/>
        </a:buBlip>
        <a:defRPr sz="3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84812" indent="-263389" algn="l" defTabSz="842845" rtl="0" eaLnBrk="1" latinLnBrk="0" hangingPunct="1">
        <a:spcBef>
          <a:spcPct val="20000"/>
        </a:spcBef>
        <a:buClr>
          <a:schemeClr val="bg2"/>
        </a:buClr>
        <a:buFontTx/>
        <a:buBlip>
          <a:blip r:embed="rId19"/>
        </a:buBlip>
        <a:defRPr sz="2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58912" indent="-316067" algn="l" defTabSz="842845" rtl="0" eaLnBrk="1" latinLnBrk="0" hangingPunct="1">
        <a:spcBef>
          <a:spcPct val="20000"/>
        </a:spcBef>
        <a:buClr>
          <a:schemeClr val="accent1"/>
        </a:buClr>
        <a:buSzPct val="90000"/>
        <a:buFontTx/>
        <a:buBlip>
          <a:blip r:embed="rId20"/>
        </a:buBlip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474979" indent="-210711" algn="l" defTabSz="84284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896401" indent="-210711" algn="l" defTabSz="84284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317824" indent="-210711" algn="l" defTabSz="8428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46" indent="-210711" algn="l" defTabSz="8428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669" indent="-210711" algn="l" defTabSz="8428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2090" indent="-210711" algn="l" defTabSz="8428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422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845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268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5690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7112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8535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9957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1379" algn="l" defTabSz="8428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289" y="3682471"/>
            <a:ext cx="8353424" cy="1338489"/>
          </a:xfrm>
          <a:prstGeom prst="rect">
            <a:avLst/>
          </a:prstGeom>
          <a:noFill/>
        </p:spPr>
        <p:txBody>
          <a:bodyPr vert="horz" lIns="84284" tIns="42142" rIns="84284" bIns="42142" rtlCol="0" anchor="b">
            <a:normAutofit/>
          </a:bodyPr>
          <a:lstStyle>
            <a:lvl1pPr algn="r" defTabSz="842845" rtl="0" eaLnBrk="1" latinLnBrk="0" hangingPunct="1">
              <a:spcBef>
                <a:spcPct val="0"/>
              </a:spcBef>
              <a:buNone/>
              <a:defRPr sz="3700" b="0" kern="1200" cap="none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BE" dirty="0" smtClean="0"/>
              <a:t>Het overlegtraject MP 1.1.</a:t>
            </a:r>
          </a:p>
          <a:p>
            <a:r>
              <a:rPr lang="nl-BE" dirty="0" smtClean="0"/>
              <a:t>Aanpak vanuit ANB - PD Limburg</a:t>
            </a:r>
            <a:endParaRPr lang="nl-BE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47913" y="5012932"/>
            <a:ext cx="6400801" cy="504300"/>
          </a:xfrm>
          <a:prstGeom prst="rect">
            <a:avLst/>
          </a:prstGeom>
        </p:spPr>
        <p:txBody>
          <a:bodyPr vert="horz" wrap="square" lIns="84284" tIns="42142" rIns="84284" bIns="42142" rtlCol="0">
            <a:spAutoFit/>
          </a:bodyPr>
          <a:lstStyle>
            <a:lvl1pPr marL="0" indent="0" algn="r" defTabSz="842845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21422" indent="0" algn="ctr" defTabSz="842845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42845" indent="0" algn="ctr" defTabSz="842845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264268" indent="0" algn="ctr" defTabSz="8428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685690" indent="0" algn="ctr" defTabSz="8428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107112" indent="0" algn="ctr" defTabSz="84284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28535" indent="0" algn="ctr" defTabSz="84284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49957" indent="0" algn="ctr" defTabSz="84284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71379" indent="0" algn="ctr" defTabSz="842845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3</a:t>
            </a:r>
            <a:r>
              <a:rPr lang="nl-BE" dirty="0" smtClean="0"/>
              <a:t> Juni 2014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01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90" y="485800"/>
            <a:ext cx="6696990" cy="1719063"/>
          </a:xfrm>
        </p:spPr>
        <p:txBody>
          <a:bodyPr>
            <a:normAutofit/>
          </a:bodyPr>
          <a:lstStyle/>
          <a:p>
            <a:pPr algn="l"/>
            <a:r>
              <a:rPr lang="nl-BE" sz="2800" dirty="0" smtClean="0"/>
              <a:t>b) Hoe ziet het overlegtraject er uit?</a:t>
            </a:r>
            <a:endParaRPr lang="nl-BE" sz="28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2348880"/>
            <a:ext cx="8353424" cy="4353347"/>
          </a:xfrm>
        </p:spPr>
        <p:txBody>
          <a:bodyPr>
            <a:normAutofit/>
          </a:bodyPr>
          <a:lstStyle/>
          <a:p>
            <a:r>
              <a:rPr lang="nl-BE" sz="2400" dirty="0" smtClean="0"/>
              <a:t>Generiek format …</a:t>
            </a:r>
          </a:p>
          <a:p>
            <a:endParaRPr lang="nl-BE" sz="2400" dirty="0"/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 smtClean="0"/>
              <a:t>	… maar aanpassing mogelijk in functie van gebied!</a:t>
            </a:r>
          </a:p>
          <a:p>
            <a:r>
              <a:rPr lang="nl-BE" sz="2400" dirty="0" smtClean="0"/>
              <a:t>OP1 : periode september – november 2014</a:t>
            </a:r>
          </a:p>
          <a:p>
            <a:r>
              <a:rPr lang="nl-BE" sz="2400" dirty="0" smtClean="0"/>
              <a:t>OP2 : december 2014 – </a:t>
            </a:r>
            <a:r>
              <a:rPr lang="nl-BE" sz="2400" dirty="0"/>
              <a:t>f</a:t>
            </a:r>
            <a:r>
              <a:rPr lang="nl-BE" sz="2400" dirty="0" smtClean="0"/>
              <a:t>ebruari 2015</a:t>
            </a:r>
          </a:p>
          <a:p>
            <a:r>
              <a:rPr lang="nl-BE" sz="2400" dirty="0" smtClean="0"/>
              <a:t>Afronding MP1.1: Voorjaar 2015</a:t>
            </a:r>
          </a:p>
          <a:p>
            <a:pPr marL="0" indent="0">
              <a:buNone/>
            </a:pPr>
            <a:endParaRPr lang="nl-BE" sz="2800" dirty="0" smtClean="0"/>
          </a:p>
          <a:p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10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817877" y="2827462"/>
            <a:ext cx="6256719" cy="757707"/>
            <a:chOff x="1344081" y="817087"/>
            <a:chExt cx="6256719" cy="757707"/>
          </a:xfrm>
        </p:grpSpPr>
        <p:sp>
          <p:nvSpPr>
            <p:cNvPr id="8" name="Rechthoek 7"/>
            <p:cNvSpPr/>
            <p:nvPr/>
          </p:nvSpPr>
          <p:spPr>
            <a:xfrm>
              <a:off x="1344081" y="817087"/>
              <a:ext cx="1008112" cy="72008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/>
                <a:t>Voor-overleg</a:t>
              </a:r>
              <a:endParaRPr lang="nl-BE" dirty="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2640225" y="836712"/>
              <a:ext cx="1008112" cy="72008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OP1</a:t>
              </a:r>
              <a:endParaRPr lang="nl-BE" dirty="0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5304521" y="836712"/>
              <a:ext cx="1008112" cy="72008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OP2</a:t>
              </a:r>
              <a:endParaRPr lang="nl-BE" dirty="0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3937315" y="818710"/>
              <a:ext cx="1080120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Bila-teraal</a:t>
              </a:r>
              <a:r>
                <a:rPr lang="nl-BE" dirty="0" smtClean="0">
                  <a:solidFill>
                    <a:schemeClr val="tx1"/>
                  </a:solidFill>
                </a:rPr>
                <a:t> overleg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592688" y="854714"/>
              <a:ext cx="1008112" cy="72008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Advies-ronde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sp>
          <p:nvSpPr>
            <p:cNvPr id="13" name="PIJL-RECHTS 12"/>
            <p:cNvSpPr/>
            <p:nvPr/>
          </p:nvSpPr>
          <p:spPr>
            <a:xfrm>
              <a:off x="2352193" y="997107"/>
              <a:ext cx="288032" cy="3600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3648337" y="1016732"/>
              <a:ext cx="288032" cy="3600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PIJL-RECHTS 14"/>
            <p:cNvSpPr/>
            <p:nvPr/>
          </p:nvSpPr>
          <p:spPr>
            <a:xfrm>
              <a:off x="5017435" y="1034734"/>
              <a:ext cx="288032" cy="3600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PIJL-RECHTS 15"/>
            <p:cNvSpPr/>
            <p:nvPr/>
          </p:nvSpPr>
          <p:spPr>
            <a:xfrm>
              <a:off x="6312633" y="1034734"/>
              <a:ext cx="288032" cy="3600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93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789040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b="1" dirty="0"/>
              <a:t>S</a:t>
            </a:r>
            <a:r>
              <a:rPr lang="nl-BE" b="1" dirty="0" smtClean="0"/>
              <a:t>amenstelling overlegplatforms is </a:t>
            </a:r>
          </a:p>
          <a:p>
            <a:pPr marL="0" indent="0" algn="ctr">
              <a:buNone/>
            </a:pPr>
            <a:r>
              <a:rPr lang="nl-BE" b="1" dirty="0" smtClean="0"/>
              <a:t>afhankelijk per SBZ  </a:t>
            </a:r>
          </a:p>
          <a:p>
            <a:pPr marL="0" indent="0" algn="ctr">
              <a:buNone/>
            </a:pPr>
            <a:r>
              <a:rPr lang="nl-BE" b="1" dirty="0" smtClean="0"/>
              <a:t>&amp;</a:t>
            </a:r>
          </a:p>
          <a:p>
            <a:pPr marL="0" indent="0" algn="ctr">
              <a:buNone/>
            </a:pPr>
            <a:r>
              <a:rPr lang="nl-BE" b="1" dirty="0" smtClean="0"/>
              <a:t>overheid en middenveld samen</a:t>
            </a:r>
          </a:p>
          <a:p>
            <a:pPr marL="0" indent="0" algn="ctr">
              <a:buNone/>
            </a:pP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11</a:t>
            </a:fld>
            <a:endParaRPr lang="nl-BE"/>
          </a:p>
        </p:txBody>
      </p:sp>
      <p:grpSp>
        <p:nvGrpSpPr>
          <p:cNvPr id="5" name="Groep 4"/>
          <p:cNvGrpSpPr/>
          <p:nvPr/>
        </p:nvGrpSpPr>
        <p:grpSpPr>
          <a:xfrm>
            <a:off x="-828600" y="0"/>
            <a:ext cx="6948264" cy="3467816"/>
            <a:chOff x="-828600" y="0"/>
            <a:chExt cx="6948264" cy="34678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00" t="6239" r="7400" b="36378"/>
            <a:stretch/>
          </p:blipFill>
          <p:spPr bwMode="auto">
            <a:xfrm>
              <a:off x="-828600" y="0"/>
              <a:ext cx="6948264" cy="346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hoek 5"/>
            <p:cNvSpPr/>
            <p:nvPr/>
          </p:nvSpPr>
          <p:spPr>
            <a:xfrm>
              <a:off x="1241376" y="2419572"/>
              <a:ext cx="280831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b="1" dirty="0" smtClean="0">
                  <a:solidFill>
                    <a:schemeClr val="tx1"/>
                  </a:solidFill>
                </a:rPr>
                <a:t>OVERLEGPLATFORM</a:t>
              </a:r>
              <a:endParaRPr lang="nl-B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32" y="0"/>
            <a:ext cx="5122912" cy="17148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nl-BE" b="1" dirty="0" smtClean="0"/>
              <a:t>Overleg : met wie?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7915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3483480"/>
            <a:ext cx="8229600" cy="3113872"/>
          </a:xfrm>
        </p:spPr>
        <p:txBody>
          <a:bodyPr>
            <a:normAutofit/>
          </a:bodyPr>
          <a:lstStyle/>
          <a:p>
            <a:r>
              <a:rPr lang="nl-BE" sz="2400" b="1" dirty="0" smtClean="0"/>
              <a:t>Middenveld </a:t>
            </a:r>
            <a:r>
              <a:rPr lang="nl-BE" sz="2400" dirty="0" smtClean="0"/>
              <a:t>: landbouw, </a:t>
            </a:r>
            <a:r>
              <a:rPr lang="nl-BE" sz="2400" dirty="0" err="1" smtClean="0"/>
              <a:t>terreinbeherende</a:t>
            </a:r>
            <a:r>
              <a:rPr lang="nl-BE" sz="2400" dirty="0" smtClean="0"/>
              <a:t> verenigingen, bosgroepen, HVV, LV, UNIZO &amp; VOKA </a:t>
            </a:r>
          </a:p>
          <a:p>
            <a:r>
              <a:rPr lang="nl-BE" sz="2400" b="1" dirty="0" smtClean="0"/>
              <a:t>Lokale besturen </a:t>
            </a:r>
            <a:r>
              <a:rPr lang="nl-BE" sz="2400" dirty="0" smtClean="0"/>
              <a:t>: betrokken gemeenten, Provincie, polderbesturen en wateringen, RL,..</a:t>
            </a:r>
          </a:p>
          <a:p>
            <a:r>
              <a:rPr lang="nl-BE" sz="2400" b="1" dirty="0" smtClean="0"/>
              <a:t>Betrokken Vlaamse administraties </a:t>
            </a:r>
            <a:r>
              <a:rPr lang="nl-BE" sz="2400" dirty="0" smtClean="0"/>
              <a:t>: VLM, VMM, AWV, LV,..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12</a:t>
            </a:fld>
            <a:endParaRPr lang="nl-BE"/>
          </a:p>
        </p:txBody>
      </p:sp>
      <p:grpSp>
        <p:nvGrpSpPr>
          <p:cNvPr id="6" name="Groep 5"/>
          <p:cNvGrpSpPr/>
          <p:nvPr/>
        </p:nvGrpSpPr>
        <p:grpSpPr>
          <a:xfrm>
            <a:off x="-756592" y="-64714"/>
            <a:ext cx="6948264" cy="3467816"/>
            <a:chOff x="-756592" y="-64714"/>
            <a:chExt cx="6948264" cy="34678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00" t="6239" r="7400" b="36378"/>
            <a:stretch/>
          </p:blipFill>
          <p:spPr bwMode="auto">
            <a:xfrm>
              <a:off x="-756592" y="-64714"/>
              <a:ext cx="6948264" cy="346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1403648" y="2204864"/>
              <a:ext cx="2664296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b="1" dirty="0" smtClean="0">
                  <a:solidFill>
                    <a:schemeClr val="tx1"/>
                  </a:solidFill>
                </a:rPr>
                <a:t>OVERLEGPLATFORM</a:t>
              </a:r>
              <a:endParaRPr lang="nl-B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993704" y="-99392"/>
            <a:ext cx="5122912" cy="1714858"/>
          </a:xfrm>
          <a:prstGeom prst="rect">
            <a:avLst/>
          </a:prstGeom>
          <a:solidFill>
            <a:schemeClr val="bg1"/>
          </a:solidFill>
        </p:spPr>
        <p:txBody>
          <a:bodyPr vert="horz" lIns="84284" tIns="42142" rIns="84284" bIns="42142" rtlCol="0" anchor="b">
            <a:normAutofit/>
          </a:bodyPr>
          <a:lstStyle>
            <a:lvl1pPr algn="r" defTabSz="842845" rtl="0" eaLnBrk="1" latinLnBrk="0" hangingPunct="1">
              <a:spcBef>
                <a:spcPct val="0"/>
              </a:spcBef>
              <a:buNone/>
              <a:defRPr sz="3700" b="0" kern="1200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nl-BE" b="1" dirty="0" smtClean="0"/>
              <a:t>Overleg : met wie?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3677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90" y="485800"/>
            <a:ext cx="6696990" cy="1719063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c) </a:t>
            </a:r>
            <a:r>
              <a:rPr lang="nl-BE" sz="3200" dirty="0" err="1" smtClean="0"/>
              <a:t>Mindset</a:t>
            </a:r>
            <a:r>
              <a:rPr lang="nl-BE" sz="3200" dirty="0" smtClean="0"/>
              <a:t> van de samenwerking en het overleg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13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 rot="16200000">
            <a:off x="5550899" y="4156738"/>
            <a:ext cx="2088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Geen veto’s maar oplossingen</a:t>
            </a:r>
            <a:endParaRPr lang="nl-BE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36598" y="2299087"/>
            <a:ext cx="42040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5920A"/>
                </a:solidFill>
                <a:latin typeface="Comic Sans MS" panose="030F0702030302020204" pitchFamily="66" charset="0"/>
              </a:rPr>
              <a:t>Rekening houden met ieders mogelijkheden</a:t>
            </a:r>
            <a:endParaRPr lang="nl-BE" b="1" dirty="0">
              <a:solidFill>
                <a:srgbClr val="75920A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77040" y="3466588"/>
            <a:ext cx="32164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21369F"/>
                </a:solidFill>
                <a:latin typeface="Comic Sans MS" panose="030F0702030302020204" pitchFamily="66" charset="0"/>
              </a:rPr>
              <a:t>Open naar elkaar</a:t>
            </a:r>
            <a:endParaRPr lang="nl-BE" b="1" dirty="0">
              <a:solidFill>
                <a:srgbClr val="21369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 rot="16200000">
            <a:off x="4674063" y="3587755"/>
            <a:ext cx="19956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Mede-zeggenschap</a:t>
            </a:r>
            <a:endParaRPr lang="nl-B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 rot="16200000">
            <a:off x="3803291" y="4842683"/>
            <a:ext cx="2327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rgbClr val="21369F"/>
                </a:solidFill>
                <a:latin typeface="Comic Sans MS" panose="030F0702030302020204" pitchFamily="66" charset="0"/>
              </a:rPr>
              <a:t>Samenwerking</a:t>
            </a:r>
            <a:endParaRPr lang="nl-BE" b="1" dirty="0">
              <a:solidFill>
                <a:srgbClr val="21369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16200000">
            <a:off x="231344" y="3594143"/>
            <a:ext cx="198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BCB014"/>
                </a:solidFill>
                <a:latin typeface="Comic Sans MS" panose="030F0702030302020204" pitchFamily="66" charset="0"/>
              </a:rPr>
              <a:t>Iedereen kan bijdragen</a:t>
            </a:r>
            <a:endParaRPr lang="nl-BE" b="1" dirty="0">
              <a:solidFill>
                <a:srgbClr val="BCB014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16200000">
            <a:off x="1816560" y="2123559"/>
            <a:ext cx="21811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Focus op realisaties</a:t>
            </a:r>
            <a:endParaRPr lang="nl-B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242804" y="5339295"/>
            <a:ext cx="2304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21369F"/>
                </a:solidFill>
                <a:latin typeface="Comic Sans MS" panose="030F0702030302020204" pitchFamily="66" charset="0"/>
              </a:rPr>
              <a:t>Focus op sterktes en kansen</a:t>
            </a:r>
            <a:endParaRPr lang="nl-BE" b="1" dirty="0">
              <a:solidFill>
                <a:srgbClr val="21369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38047" y="3953960"/>
            <a:ext cx="20024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3A9645"/>
                </a:solidFill>
                <a:latin typeface="Comic Sans MS" panose="030F0702030302020204" pitchFamily="66" charset="0"/>
              </a:rPr>
              <a:t>Betrokkenheid</a:t>
            </a:r>
            <a:endParaRPr lang="nl-BE" b="1" dirty="0">
              <a:solidFill>
                <a:srgbClr val="3A9645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885241" y="3014337"/>
            <a:ext cx="17337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BCB014"/>
                </a:solidFill>
                <a:latin typeface="Comic Sans MS" panose="030F0702030302020204" pitchFamily="66" charset="0"/>
              </a:rPr>
              <a:t>Participatie</a:t>
            </a:r>
            <a:endParaRPr lang="nl-BE" b="1" dirty="0">
              <a:solidFill>
                <a:srgbClr val="BCB014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3736123" y="4897809"/>
            <a:ext cx="16082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AB80A"/>
                </a:solidFill>
                <a:latin typeface="Comic Sans MS" panose="030F0702030302020204" pitchFamily="66" charset="0"/>
              </a:rPr>
              <a:t>Engagement</a:t>
            </a:r>
            <a:endParaRPr lang="nl-BE" b="1" dirty="0">
              <a:solidFill>
                <a:srgbClr val="7AB80A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595226" y="4716363"/>
            <a:ext cx="16323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4C8465"/>
                </a:solidFill>
                <a:latin typeface="Comic Sans MS" panose="030F0702030302020204" pitchFamily="66" charset="0"/>
              </a:rPr>
              <a:t>Transparant</a:t>
            </a:r>
            <a:endParaRPr lang="nl-BE" b="1" dirty="0">
              <a:solidFill>
                <a:srgbClr val="4C8465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332458" y="4038092"/>
            <a:ext cx="32164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Verantwoordelijkheid</a:t>
            </a:r>
            <a:endParaRPr lang="nl-B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 rot="16200000">
            <a:off x="5949082" y="3547994"/>
            <a:ext cx="3216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nl-BE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ezamenlijk belang: wat bindt ons</a:t>
            </a:r>
            <a:endParaRPr lang="nl-BE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90" y="485800"/>
            <a:ext cx="6696990" cy="1719063"/>
          </a:xfrm>
        </p:spPr>
        <p:txBody>
          <a:bodyPr>
            <a:normAutofit/>
          </a:bodyPr>
          <a:lstStyle/>
          <a:p>
            <a:pPr algn="l"/>
            <a:r>
              <a:rPr lang="nl-BE" sz="2800" dirty="0"/>
              <a:t>d</a:t>
            </a:r>
            <a:r>
              <a:rPr lang="nl-BE" sz="2800" dirty="0" smtClean="0"/>
              <a:t>) Voorstelling procesbegeleiding</a:t>
            </a:r>
            <a:endParaRPr lang="nl-BE" sz="28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2348880"/>
            <a:ext cx="8353424" cy="4353347"/>
          </a:xfrm>
        </p:spPr>
        <p:txBody>
          <a:bodyPr>
            <a:normAutofit/>
          </a:bodyPr>
          <a:lstStyle/>
          <a:p>
            <a:r>
              <a:rPr lang="nl-BE" sz="2400" dirty="0" smtClean="0"/>
              <a:t>Procesbegeleiding: Maarten Goethals en Mischa Indeherberg</a:t>
            </a:r>
          </a:p>
          <a:p>
            <a:r>
              <a:rPr lang="nl-BE" sz="2400" dirty="0"/>
              <a:t>Planning van de verschillende overlegplatformen (OP 1 &amp; 2) zal nog gecommuniceerd en besproken worden met de </a:t>
            </a:r>
            <a:r>
              <a:rPr lang="nl-BE" sz="2400" dirty="0" smtClean="0"/>
              <a:t>doelgroepen in de loop van volgende weken</a:t>
            </a:r>
          </a:p>
          <a:p>
            <a:endParaRPr lang="nl-BE" sz="2400" dirty="0"/>
          </a:p>
          <a:p>
            <a:r>
              <a:rPr lang="nl-BE" sz="2400" dirty="0" smtClean="0"/>
              <a:t>BEDANKT IEDEREEN EN SUCCES ! </a:t>
            </a:r>
            <a:r>
              <a:rPr lang="nl-BE" sz="2400" dirty="0" smtClean="0">
                <a:sym typeface="Wingdings" panose="05000000000000000000" pitchFamily="2" charset="2"/>
              </a:rPr>
              <a:t></a:t>
            </a:r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14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6696990" cy="854968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Introductie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1772816"/>
            <a:ext cx="8353424" cy="4353347"/>
          </a:xfrm>
        </p:spPr>
        <p:txBody>
          <a:bodyPr>
            <a:normAutofit/>
          </a:bodyPr>
          <a:lstStyle/>
          <a:p>
            <a:r>
              <a:rPr lang="nl-BE" sz="2800" u="sng" dirty="0" smtClean="0"/>
              <a:t>UITDAGING</a:t>
            </a:r>
            <a:r>
              <a:rPr lang="nl-BE" sz="2800" dirty="0" smtClean="0"/>
              <a:t> is groot !</a:t>
            </a:r>
          </a:p>
          <a:p>
            <a:pPr lvl="1"/>
            <a:r>
              <a:rPr lang="nl-BE" sz="2400" b="1" dirty="0" smtClean="0"/>
              <a:t>Stap van theorie naar praktijk</a:t>
            </a:r>
          </a:p>
          <a:p>
            <a:pPr lvl="1"/>
            <a:r>
              <a:rPr lang="nl-BE" sz="2400" b="1" dirty="0" smtClean="0"/>
              <a:t>Oppervlakte van NATURA2000-gebieden in Limburg</a:t>
            </a:r>
            <a:r>
              <a:rPr lang="nl-BE" sz="2400" dirty="0" smtClean="0"/>
              <a:t> = </a:t>
            </a:r>
            <a:r>
              <a:rPr lang="nl-BE" sz="2400" b="1" dirty="0" smtClean="0">
                <a:solidFill>
                  <a:srgbClr val="FF0000"/>
                </a:solidFill>
              </a:rPr>
              <a:t>30.000</a:t>
            </a:r>
            <a:r>
              <a:rPr lang="nl-BE" sz="2400" dirty="0" smtClean="0"/>
              <a:t> ha verdeeld over 15(+2) habitatrichtlijngebieden en 8 vogelrichtlijngebieden</a:t>
            </a:r>
          </a:p>
          <a:p>
            <a:pPr marL="421423" lvl="1" indent="0">
              <a:buNone/>
            </a:pPr>
            <a:endParaRPr lang="nl-BE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2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6696990" cy="854968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Introductie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1990725"/>
            <a:ext cx="8353424" cy="4353347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Waarom vinden wij </a:t>
            </a:r>
            <a:r>
              <a:rPr lang="nl-BE" sz="2800" u="sng" dirty="0" smtClean="0"/>
              <a:t>OVERLEG</a:t>
            </a:r>
            <a:r>
              <a:rPr lang="nl-BE" sz="2800" dirty="0" smtClean="0"/>
              <a:t> zo belangrijk?</a:t>
            </a:r>
          </a:p>
          <a:p>
            <a:pPr lvl="1"/>
            <a:r>
              <a:rPr lang="nl-BE" sz="2400" dirty="0" smtClean="0"/>
              <a:t>Verleden heeft geleerd : enige weg om te komen tot afstemming en </a:t>
            </a:r>
            <a:r>
              <a:rPr lang="nl-BE" sz="2400" b="1" dirty="0" smtClean="0"/>
              <a:t>realisaties</a:t>
            </a:r>
            <a:r>
              <a:rPr lang="nl-BE" sz="2400" dirty="0" smtClean="0"/>
              <a:t> op het terrein</a:t>
            </a:r>
          </a:p>
          <a:p>
            <a:pPr lvl="1"/>
            <a:r>
              <a:rPr lang="nl-BE" sz="2400" dirty="0"/>
              <a:t>Er zijn </a:t>
            </a:r>
            <a:r>
              <a:rPr lang="nl-BE" sz="2400" b="1" dirty="0" smtClean="0"/>
              <a:t>veel partijen </a:t>
            </a:r>
            <a:r>
              <a:rPr lang="nl-BE" sz="2400" dirty="0" smtClean="0"/>
              <a:t>betrokken !</a:t>
            </a:r>
            <a:endParaRPr lang="nl-BE" sz="2400" dirty="0"/>
          </a:p>
          <a:p>
            <a:pPr lvl="1"/>
            <a:r>
              <a:rPr lang="nl-BE" sz="2400" dirty="0" smtClean="0"/>
              <a:t>Wij willen </a:t>
            </a:r>
            <a:r>
              <a:rPr lang="nl-BE" sz="2400" b="1" dirty="0" smtClean="0"/>
              <a:t>alle partijen ondersteunen </a:t>
            </a:r>
            <a:r>
              <a:rPr lang="nl-BE" sz="2400" dirty="0" smtClean="0"/>
              <a:t>om inzicht te bekomen in wat de natuurdoelen voor hen kunnen betekenen</a:t>
            </a:r>
          </a:p>
          <a:p>
            <a:pPr marL="421423" lvl="1" indent="0">
              <a:buNone/>
            </a:pPr>
            <a:endParaRPr lang="nl-BE" sz="2400" dirty="0" smtClean="0"/>
          </a:p>
          <a:p>
            <a:pPr lvl="1"/>
            <a:endParaRPr lang="nl-BE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3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4</a:t>
            </a:fld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825" y="1308256"/>
            <a:ext cx="10012657" cy="687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4872" y="-19096"/>
            <a:ext cx="93493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BE" sz="4000" b="1" dirty="0" smtClean="0"/>
          </a:p>
          <a:p>
            <a:pPr algn="ctr"/>
            <a:r>
              <a:rPr lang="nl-BE" sz="4000" b="1" dirty="0" smtClean="0"/>
              <a:t>?Focus overlegproces?</a:t>
            </a:r>
          </a:p>
        </p:txBody>
      </p:sp>
    </p:spTree>
    <p:extLst>
      <p:ext uri="{BB962C8B-B14F-4D97-AF65-F5344CB8AC3E}">
        <p14:creationId xmlns:p14="http://schemas.microsoft.com/office/powerpoint/2010/main" val="1099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5</a:t>
            </a:fld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" t="9279" r="23700" b="15200"/>
          <a:stretch/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508104" y="1340768"/>
            <a:ext cx="3600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1.</a:t>
            </a:r>
          </a:p>
          <a:p>
            <a:pPr algn="ctr"/>
            <a:r>
              <a:rPr lang="nl-BE" sz="2400" b="1" dirty="0" smtClean="0"/>
              <a:t>Een </a:t>
            </a:r>
            <a:r>
              <a:rPr lang="nl-BE" sz="2400" b="1" dirty="0"/>
              <a:t>gezamenlijk beeld vormen van de taakstelling en focus (= doelen) </a:t>
            </a:r>
          </a:p>
          <a:p>
            <a:pPr algn="ctr"/>
            <a:endParaRPr lang="nl-BE" sz="3200" b="1" dirty="0"/>
          </a:p>
        </p:txBody>
      </p:sp>
      <p:sp>
        <p:nvSpPr>
          <p:cNvPr id="6" name="Ovaal 5"/>
          <p:cNvSpPr/>
          <p:nvPr/>
        </p:nvSpPr>
        <p:spPr>
          <a:xfrm>
            <a:off x="467544" y="3998976"/>
            <a:ext cx="4896544" cy="1457286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6</a:t>
            </a:fld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" t="9279" r="23700" b="15200"/>
          <a:stretch/>
        </p:blipFill>
        <p:spPr bwMode="auto">
          <a:xfrm>
            <a:off x="0" y="0"/>
            <a:ext cx="9144000" cy="57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134076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2.</a:t>
            </a:r>
          </a:p>
          <a:p>
            <a:pPr algn="ctr"/>
            <a:r>
              <a:rPr lang="nl-BE" sz="2400" b="1" dirty="0" smtClean="0"/>
              <a:t>Inventariseren </a:t>
            </a:r>
            <a:r>
              <a:rPr lang="nl-BE" sz="2400" b="1" dirty="0"/>
              <a:t>van wie wat al </a:t>
            </a:r>
            <a:r>
              <a:rPr lang="nl-BE" sz="2400" b="1" dirty="0" smtClean="0"/>
              <a:t>doet (Sterkste Schouders) </a:t>
            </a:r>
          </a:p>
          <a:p>
            <a:pPr algn="ctr"/>
            <a:r>
              <a:rPr lang="nl-BE" sz="2400" b="1" dirty="0" smtClean="0"/>
              <a:t>en </a:t>
            </a:r>
            <a:r>
              <a:rPr lang="nl-BE" sz="2400" b="1" dirty="0"/>
              <a:t>wat nog kan </a:t>
            </a:r>
            <a:r>
              <a:rPr lang="nl-BE" sz="2400" b="1" dirty="0" smtClean="0"/>
              <a:t>doen</a:t>
            </a:r>
          </a:p>
          <a:p>
            <a:pPr algn="ctr"/>
            <a:r>
              <a:rPr lang="nl-BE" sz="2400" b="1" dirty="0" smtClean="0"/>
              <a:t> (= acties)  </a:t>
            </a:r>
            <a:endParaRPr lang="nl-BE" sz="2400" b="1" dirty="0"/>
          </a:p>
          <a:p>
            <a:pPr algn="ctr"/>
            <a:endParaRPr lang="nl-BE" sz="3200" b="1" dirty="0"/>
          </a:p>
        </p:txBody>
      </p:sp>
      <p:sp>
        <p:nvSpPr>
          <p:cNvPr id="7" name="Ovaal 6"/>
          <p:cNvSpPr/>
          <p:nvPr/>
        </p:nvSpPr>
        <p:spPr>
          <a:xfrm>
            <a:off x="539552" y="1700808"/>
            <a:ext cx="4896544" cy="2232248"/>
          </a:xfrm>
          <a:prstGeom prst="ellipse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8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90" y="116632"/>
            <a:ext cx="8353424" cy="1152127"/>
          </a:xfrm>
        </p:spPr>
        <p:txBody>
          <a:bodyPr>
            <a:normAutofit/>
          </a:bodyPr>
          <a:lstStyle/>
          <a:p>
            <a:r>
              <a:rPr lang="nl-BE" b="1" dirty="0" smtClean="0"/>
              <a:t>?Focus Overlegproces?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90" y="1340768"/>
            <a:ext cx="8353424" cy="31683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nl-BE" sz="3600" b="1" dirty="0" smtClean="0"/>
          </a:p>
          <a:p>
            <a:pPr marL="0" indent="0">
              <a:buNone/>
            </a:pPr>
            <a:r>
              <a:rPr lang="nl-BE" sz="3600" b="1" dirty="0" smtClean="0"/>
              <a:t>3. Informeren over en bespreken van</a:t>
            </a:r>
            <a:r>
              <a:rPr lang="nl-BE" sz="3600" b="1" dirty="0"/>
              <a:t> </a:t>
            </a:r>
            <a:r>
              <a:rPr lang="nl-BE" sz="3600" b="1" dirty="0" smtClean="0"/>
              <a:t>verdeling doelen binnen SBZ</a:t>
            </a:r>
          </a:p>
          <a:p>
            <a:pPr marL="0" indent="0">
              <a:buNone/>
            </a:pPr>
            <a:endParaRPr lang="nl-BE" sz="3600" b="1" dirty="0" smtClean="0"/>
          </a:p>
          <a:p>
            <a:pPr marL="0" indent="0">
              <a:buNone/>
            </a:pPr>
            <a:r>
              <a:rPr lang="nl-BE" sz="3600" b="1" dirty="0" smtClean="0"/>
              <a:t>4. </a:t>
            </a:r>
            <a:r>
              <a:rPr lang="nl-BE" sz="3600" b="1" dirty="0"/>
              <a:t>A</a:t>
            </a:r>
            <a:r>
              <a:rPr lang="nl-BE" sz="3600" b="1" dirty="0" smtClean="0"/>
              <a:t>fspraken maken over hoe volgende fase wordt aangepakt</a:t>
            </a:r>
          </a:p>
          <a:p>
            <a:pPr marL="0" indent="0">
              <a:buNone/>
            </a:pPr>
            <a:r>
              <a:rPr lang="nl-BE" sz="3600" b="1" dirty="0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7</a:t>
            </a:fld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0243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90" y="485800"/>
            <a:ext cx="6696990" cy="1719063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Hoe willen we het praktisch aanpakken?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2348880"/>
            <a:ext cx="8353424" cy="43533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nl-BE" sz="2800" dirty="0" smtClean="0"/>
              <a:t>Overlegtraject voor welke gebieden?</a:t>
            </a:r>
          </a:p>
          <a:p>
            <a:pPr marL="514350" indent="-514350">
              <a:buFont typeface="+mj-lt"/>
              <a:buAutoNum type="alphaLcParenR"/>
            </a:pPr>
            <a:r>
              <a:rPr lang="nl-BE" sz="2800" dirty="0" smtClean="0"/>
              <a:t>Hoe ziet het overlegtraject er uit?</a:t>
            </a:r>
          </a:p>
          <a:p>
            <a:pPr marL="514350" indent="-514350">
              <a:buFont typeface="+mj-lt"/>
              <a:buAutoNum type="alphaLcParenR"/>
            </a:pPr>
            <a:r>
              <a:rPr lang="nl-BE" sz="2800" dirty="0" err="1"/>
              <a:t>Mindset</a:t>
            </a:r>
            <a:r>
              <a:rPr lang="nl-BE" sz="2800" dirty="0"/>
              <a:t> voor de samenwerking</a:t>
            </a:r>
          </a:p>
          <a:p>
            <a:pPr marL="514350" indent="-514350">
              <a:buFont typeface="+mj-lt"/>
              <a:buAutoNum type="alphaLcParenR"/>
            </a:pPr>
            <a:r>
              <a:rPr lang="nl-BE" sz="2800" dirty="0" smtClean="0"/>
              <a:t>Voorstelling onze projectleiders en procesbegeleiders</a:t>
            </a:r>
          </a:p>
          <a:p>
            <a:endParaRPr lang="nl-BE" sz="2800" dirty="0" smtClean="0"/>
          </a:p>
          <a:p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8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290" y="485800"/>
            <a:ext cx="6696990" cy="1719063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Hoe willen we het praktisch aanpakken?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2348880"/>
            <a:ext cx="8353424" cy="43533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nl-BE" sz="2800" dirty="0" smtClean="0"/>
              <a:t>Overlegtraject voor welke gebieden?</a:t>
            </a:r>
          </a:p>
          <a:p>
            <a:pPr marL="0" indent="0">
              <a:buNone/>
            </a:pPr>
            <a:endParaRPr lang="nl-BE" sz="28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/>
              <a:t>9</a:t>
            </a:fld>
            <a:endParaRPr lang="nl-B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37" y="2924944"/>
            <a:ext cx="62007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zoek IF">
  <a:themeElements>
    <a:clrScheme name="ANB-kleurenschema">
      <a:dk1>
        <a:sysClr val="windowText" lastClr="000000"/>
      </a:dk1>
      <a:lt1>
        <a:sysClr val="window" lastClr="FFFFFF"/>
      </a:lt1>
      <a:dk2>
        <a:srgbClr val="006460"/>
      </a:dk2>
      <a:lt2>
        <a:srgbClr val="7A9283"/>
      </a:lt2>
      <a:accent1>
        <a:srgbClr val="C5D683"/>
      </a:accent1>
      <a:accent2>
        <a:srgbClr val="6A4300"/>
      </a:accent2>
      <a:accent3>
        <a:srgbClr val="7A9283"/>
      </a:accent3>
      <a:accent4>
        <a:srgbClr val="CAC49C"/>
      </a:accent4>
      <a:accent5>
        <a:srgbClr val="51654F"/>
      </a:accent5>
      <a:accent6>
        <a:srgbClr val="000000"/>
      </a:accent6>
      <a:hlink>
        <a:srgbClr val="434034"/>
      </a:hlink>
      <a:folHlink>
        <a:srgbClr val="92B4BD"/>
      </a:folHlink>
    </a:clrScheme>
    <a:fontScheme name="ANB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ANB-kleurenschema">
      <a:dk1>
        <a:sysClr val="windowText" lastClr="000000"/>
      </a:dk1>
      <a:lt1>
        <a:sysClr val="window" lastClr="FFFFFF"/>
      </a:lt1>
      <a:dk2>
        <a:srgbClr val="006460"/>
      </a:dk2>
      <a:lt2>
        <a:srgbClr val="7A9283"/>
      </a:lt2>
      <a:accent1>
        <a:srgbClr val="C5D683"/>
      </a:accent1>
      <a:accent2>
        <a:srgbClr val="6A4300"/>
      </a:accent2>
      <a:accent3>
        <a:srgbClr val="7A9283"/>
      </a:accent3>
      <a:accent4>
        <a:srgbClr val="CAC49C"/>
      </a:accent4>
      <a:accent5>
        <a:srgbClr val="51654F"/>
      </a:accent5>
      <a:accent6>
        <a:srgbClr val="000000"/>
      </a:accent6>
      <a:hlink>
        <a:srgbClr val="434034"/>
      </a:hlink>
      <a:folHlink>
        <a:srgbClr val="92B4BD"/>
      </a:folHlink>
    </a:clrScheme>
    <a:fontScheme name="ANB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NB-kleurenschema">
      <a:dk1>
        <a:sysClr val="windowText" lastClr="000000"/>
      </a:dk1>
      <a:lt1>
        <a:sysClr val="window" lastClr="FFFFFF"/>
      </a:lt1>
      <a:dk2>
        <a:srgbClr val="006460"/>
      </a:dk2>
      <a:lt2>
        <a:srgbClr val="7A9283"/>
      </a:lt2>
      <a:accent1>
        <a:srgbClr val="C5D683"/>
      </a:accent1>
      <a:accent2>
        <a:srgbClr val="6A4300"/>
      </a:accent2>
      <a:accent3>
        <a:srgbClr val="7A9283"/>
      </a:accent3>
      <a:accent4>
        <a:srgbClr val="CAC49C"/>
      </a:accent4>
      <a:accent5>
        <a:srgbClr val="51654F"/>
      </a:accent5>
      <a:accent6>
        <a:srgbClr val="000000"/>
      </a:accent6>
      <a:hlink>
        <a:srgbClr val="434034"/>
      </a:hlink>
      <a:folHlink>
        <a:srgbClr val="92B4BD"/>
      </a:folHlink>
    </a:clrScheme>
    <a:fontScheme name="ANB-th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E214FBA4CAF57A4C9495397FB65022F2" ma:contentTypeVersion="1" ma:contentTypeDescription="Een afbeelding uploaden." ma:contentTypeScope="" ma:versionID="a88c89d7f0c96736019b63f60ee12caa">
  <xsd:schema xmlns:xsd="http://www.w3.org/2001/XMLSchema" xmlns:xs="http://www.w3.org/2001/XMLSchema" xmlns:p="http://schemas.microsoft.com/office/2006/metadata/properties" xmlns:ns1="http://schemas.microsoft.com/sharepoint/v3" xmlns:ns2="5AFDF991-8496-4A45-BD62-0A218C2551F1" xmlns:ns3="http://schemas.microsoft.com/sharepoint/v3/fields" targetNamespace="http://schemas.microsoft.com/office/2006/metadata/properties" ma:root="true" ma:fieldsID="b91ec2fc6e8142845e0396474842b774" ns1:_="" ns2:_="" ns3:_="">
    <xsd:import namespace="http://schemas.microsoft.com/sharepoint/v3"/>
    <xsd:import namespace="5AFDF991-8496-4A45-BD62-0A218C2551F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internalName="PublishingStartDate">
      <xsd:simpleType>
        <xsd:restriction base="dms:Unknown"/>
      </xsd:simpleType>
    </xsd:element>
    <xsd:element name="PublishingExpirationDate" ma:index="28" nillable="true" ma:displayName="Einddatum van de planning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DF991-8496-4A45-BD62-0A218C2551F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Vrije 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5AFDF991-8496-4A45-BD62-0A218C2551F1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CE42AE9-CBDA-4B8E-A345-B7D368235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FDF991-8496-4A45-BD62-0A218C2551F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9ED5FA-EEB9-4578-886F-EF5687F9B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E2A63-5261-4D2E-9B85-D6D71465CAB6}">
  <ds:schemaRefs>
    <ds:schemaRef ds:uri="http://schemas.microsoft.com/office/2006/metadata/properties"/>
    <ds:schemaRef ds:uri="5AFDF991-8496-4A45-BD62-0A218C2551F1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Bezoek IF</Template>
  <TotalTime>7939</TotalTime>
  <Words>547</Words>
  <Application>Microsoft Office PowerPoint</Application>
  <PresentationFormat>Diavoorstelling (4:3)</PresentationFormat>
  <Paragraphs>107</Paragraphs>
  <Slides>14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Bezoek IF</vt:lpstr>
      <vt:lpstr>PowerPoint-presentatie</vt:lpstr>
      <vt:lpstr>Introductie</vt:lpstr>
      <vt:lpstr>Introductie</vt:lpstr>
      <vt:lpstr>PowerPoint-presentatie</vt:lpstr>
      <vt:lpstr>PowerPoint-presentatie</vt:lpstr>
      <vt:lpstr>PowerPoint-presentatie</vt:lpstr>
      <vt:lpstr>?Focus Overlegproces?</vt:lpstr>
      <vt:lpstr>Hoe willen we het praktisch aanpakken?</vt:lpstr>
      <vt:lpstr>Hoe willen we het praktisch aanpakken?</vt:lpstr>
      <vt:lpstr>b) Hoe ziet het overlegtraject er uit?</vt:lpstr>
      <vt:lpstr>Overleg : met wie?</vt:lpstr>
      <vt:lpstr>PowerPoint-presentatie</vt:lpstr>
      <vt:lpstr>c) Mindset van de samenwerking en het overleg</vt:lpstr>
      <vt:lpstr>d) Voorstelling procesbegeleiding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Unknown</dc:creator>
  <cp:lastModifiedBy>Vanneste, Kaat</cp:lastModifiedBy>
  <cp:revision>422</cp:revision>
  <cp:lastPrinted>2013-09-06T08:02:40Z</cp:lastPrinted>
  <dcterms:created xsi:type="dcterms:W3CDTF">2012-05-08T06:37:25Z</dcterms:created>
  <dcterms:modified xsi:type="dcterms:W3CDTF">2015-01-09T14:41:38Z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0x0101009148F5A04DDD49CBA7127AADA5FB792B00AADE34325A8B49CDA8BB4DB53328F21400E214FBA4CAF57A4C9495397FB65022F2</vt:lpwstr>
  </property>
  <property fmtid="{D5CDD505-2E9C-101B-9397-08002B2CF9AE}" pid="3" name="anb_Thema">
    <vt:lpwstr>112;#Huisstijl|460027cc-91f2-4645-a49e-8c597d37546e</vt:lpwstr>
  </property>
  <property fmtid="{D5CDD505-2E9C-101B-9397-08002B2CF9AE}" pid="4" name="Soort document">
    <vt:lpwstr>110;#Sjabloon|eee9a9e1-e150-4502-8983-d74a20bb52e9</vt:lpwstr>
  </property>
</Properties>
</file>